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9" r:id="rId3"/>
    <p:sldId id="260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538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7B367B-B790-4793-AA77-B6A158275D2D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4CA7A9-2751-4750-BE8A-33A8773C995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75DBE-7D9C-4D96-AE65-BC3E0B092525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75DBE-7D9C-4D96-AE65-BC3E0B092525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875DBE-7D9C-4D96-AE65-BC3E0B092525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B04A-A2BA-4D48-894D-872E440E5C7E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FC7F-59BC-4BC8-B6CC-0BE30703A3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B04A-A2BA-4D48-894D-872E440E5C7E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FC7F-59BC-4BC8-B6CC-0BE30703A3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B04A-A2BA-4D48-894D-872E440E5C7E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FC7F-59BC-4BC8-B6CC-0BE30703A3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B04A-A2BA-4D48-894D-872E440E5C7E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FC7F-59BC-4BC8-B6CC-0BE30703A3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B04A-A2BA-4D48-894D-872E440E5C7E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FC7F-59BC-4BC8-B6CC-0BE30703A3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B04A-A2BA-4D48-894D-872E440E5C7E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FC7F-59BC-4BC8-B6CC-0BE30703A3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B04A-A2BA-4D48-894D-872E440E5C7E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FC7F-59BC-4BC8-B6CC-0BE30703A3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B04A-A2BA-4D48-894D-872E440E5C7E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FC7F-59BC-4BC8-B6CC-0BE30703A3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B04A-A2BA-4D48-894D-872E440E5C7E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FC7F-59BC-4BC8-B6CC-0BE30703A3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B04A-A2BA-4D48-894D-872E440E5C7E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FC7F-59BC-4BC8-B6CC-0BE30703A3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5B04A-A2BA-4D48-894D-872E440E5C7E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99FC7F-59BC-4BC8-B6CC-0BE30703A36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95B04A-A2BA-4D48-894D-872E440E5C7E}" type="datetimeFigureOut">
              <a:rPr lang="en-US" smtClean="0"/>
              <a:t>3/31/2010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99FC7F-59BC-4BC8-B6CC-0BE30703A36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8077200" cy="1089025"/>
          </a:xfrm>
        </p:spPr>
        <p:txBody>
          <a:bodyPr>
            <a:normAutofit/>
          </a:bodyPr>
          <a:lstStyle/>
          <a:p>
            <a:pPr indent="-457200" algn="l"/>
            <a:r>
              <a:rPr lang="en-US" sz="4800" dirty="0" smtClean="0"/>
              <a:t>OSMP Research and Evaluation</a:t>
            </a:r>
            <a:endParaRPr lang="en-US" sz="4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1752600"/>
            <a:ext cx="6400800" cy="4953000"/>
          </a:xfrm>
        </p:spPr>
        <p:txBody>
          <a:bodyPr>
            <a:noAutofit/>
          </a:bodyPr>
          <a:lstStyle/>
          <a:p>
            <a:pPr indent="-457200" algn="ctr"/>
            <a:r>
              <a:rPr lang="en-US" sz="2400" b="1" dirty="0" smtClean="0"/>
              <a:t>Evaluation Team: </a:t>
            </a:r>
          </a:p>
          <a:p>
            <a:pPr algn="l"/>
            <a:r>
              <a:rPr lang="en-US" sz="2400" b="1" dirty="0" smtClean="0"/>
              <a:t>Amy Spiegel, Ph.D., </a:t>
            </a:r>
            <a:r>
              <a:rPr lang="en-US" sz="1600" dirty="0" smtClean="0"/>
              <a:t>Research Associate Professor</a:t>
            </a:r>
            <a:br>
              <a:rPr lang="en-US" sz="1600" dirty="0" smtClean="0"/>
            </a:br>
            <a:r>
              <a:rPr lang="en-US" sz="1600" dirty="0" smtClean="0"/>
              <a:t>Center for Instructional Innovation, University of Nebraska-Lincoln</a:t>
            </a:r>
          </a:p>
          <a:p>
            <a:pPr algn="l"/>
            <a:r>
              <a:rPr lang="en-US" sz="2400" b="1" dirty="0" smtClean="0"/>
              <a:t>David </a:t>
            </a:r>
            <a:r>
              <a:rPr lang="en-US" sz="2400" b="1" dirty="0" err="1" smtClean="0"/>
              <a:t>Uttal</a:t>
            </a:r>
            <a:r>
              <a:rPr lang="en-US" sz="2400" b="1" dirty="0" smtClean="0"/>
              <a:t>, Ph.D., </a:t>
            </a:r>
            <a:r>
              <a:rPr lang="en-US" sz="1600" dirty="0" smtClean="0"/>
              <a:t>Professor of Psychology &amp; Learning Sciences, Director of the Multidisciplinary Program in Education Sciences, Northwestern University </a:t>
            </a:r>
          </a:p>
          <a:p>
            <a:pPr algn="l"/>
            <a:r>
              <a:rPr lang="en-US" sz="2400" b="1" dirty="0" smtClean="0"/>
              <a:t>Benjamin D. </a:t>
            </a:r>
            <a:r>
              <a:rPr lang="en-US" sz="2400" b="1" dirty="0" err="1" smtClean="0"/>
              <a:t>Jee</a:t>
            </a:r>
            <a:r>
              <a:rPr lang="en-US" sz="2400" b="1" dirty="0" smtClean="0"/>
              <a:t> , Ph.D., </a:t>
            </a:r>
            <a:r>
              <a:rPr lang="en-US" sz="1600" dirty="0" smtClean="0"/>
              <a:t>Postdoctoral Fellow, Department of Psychology, Northwestern University</a:t>
            </a:r>
          </a:p>
          <a:p>
            <a:pPr algn="l"/>
            <a:r>
              <a:rPr lang="en-US" sz="2400" b="1" dirty="0" smtClean="0"/>
              <a:t>Kristin Watkins, MBA., </a:t>
            </a:r>
            <a:r>
              <a:rPr lang="en-US" sz="1600" dirty="0" smtClean="0"/>
              <a:t>Librarian/Grants Coordinator</a:t>
            </a:r>
            <a:br>
              <a:rPr lang="en-US" sz="1600" dirty="0" smtClean="0"/>
            </a:br>
            <a:r>
              <a:rPr lang="en-US" sz="1600" dirty="0" smtClean="0"/>
              <a:t>Center for </a:t>
            </a:r>
            <a:r>
              <a:rPr lang="en-US" sz="1600" dirty="0" err="1" smtClean="0"/>
              <a:t>Biopreparedness</a:t>
            </a:r>
            <a:r>
              <a:rPr lang="en-US" sz="1600" dirty="0" smtClean="0"/>
              <a:t> Education</a:t>
            </a:r>
          </a:p>
          <a:p>
            <a:pPr algn="l"/>
            <a:r>
              <a:rPr lang="en-US" sz="2400" b="1" dirty="0" smtClean="0"/>
              <a:t>Caroline Crouch, </a:t>
            </a:r>
            <a:r>
              <a:rPr lang="en-US" sz="1600" dirty="0" smtClean="0"/>
              <a:t>Lab Manager and Research Technician</a:t>
            </a:r>
            <a:br>
              <a:rPr lang="en-US" sz="1600" dirty="0" smtClean="0"/>
            </a:br>
            <a:r>
              <a:rPr lang="en-US" sz="1600" dirty="0" smtClean="0"/>
              <a:t>Department of Psychology, Northwestern University</a:t>
            </a: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b="1" dirty="0" smtClean="0"/>
              <a:t/>
            </a:r>
            <a:br>
              <a:rPr lang="en-US" sz="2400" b="1" dirty="0" smtClean="0"/>
            </a:br>
            <a:endParaRPr lang="en-US" sz="24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43712"/>
          </a:xfrm>
        </p:spPr>
        <p:txBody>
          <a:bodyPr>
            <a:normAutofit fontScale="90000"/>
          </a:bodyPr>
          <a:lstStyle/>
          <a:p>
            <a:r>
              <a:rPr lang="en-US" smtClean="0"/>
              <a:t>OSMP Research </a:t>
            </a:r>
            <a:r>
              <a:rPr lang="en-US" dirty="0" smtClean="0"/>
              <a:t>Plan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523999"/>
          <a:ext cx="8229600" cy="378611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7800"/>
                <a:gridCol w="3352800"/>
                <a:gridCol w="3429000"/>
              </a:tblGrid>
              <a:tr h="402839">
                <a:tc>
                  <a:txBody>
                    <a:bodyPr/>
                    <a:lstStyle/>
                    <a:p>
                      <a:r>
                        <a:rPr lang="en-US" dirty="0" smtClean="0"/>
                        <a:t>Timeline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 Collection &amp; Sample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Presentations/Publications</a:t>
                      </a:r>
                      <a:endParaRPr lang="en-US" dirty="0"/>
                    </a:p>
                  </a:txBody>
                  <a:tcPr/>
                </a:tc>
              </a:tr>
              <a:tr h="6953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Pre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2009 Workshop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Clinical Interviews: </a:t>
                      </a:r>
                    </a:p>
                    <a:p>
                      <a:pPr marL="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    18 OSMP Teachers (pre)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indent="-457200"/>
                      <a:r>
                        <a:rPr lang="en-US" sz="1200" dirty="0" err="1" smtClean="0"/>
                        <a:t>Jee</a:t>
                      </a:r>
                      <a:r>
                        <a:rPr lang="en-US" sz="1200" dirty="0" smtClean="0"/>
                        <a:t>, B. D., </a:t>
                      </a:r>
                      <a:r>
                        <a:rPr lang="en-US" sz="1200" dirty="0" err="1" smtClean="0"/>
                        <a:t>Uttal</a:t>
                      </a:r>
                      <a:r>
                        <a:rPr lang="en-US" sz="1200" dirty="0" smtClean="0"/>
                        <a:t>, D. H., Crouch, C., Spiegel, A., &amp;</a:t>
                      </a:r>
                    </a:p>
                    <a:p>
                      <a:pPr indent="-457200"/>
                      <a:r>
                        <a:rPr lang="en-US" sz="1200" dirty="0" smtClean="0"/>
                        <a:t>      Diamond, J. (2010). </a:t>
                      </a:r>
                      <a:r>
                        <a:rPr lang="en-US" sz="1200" i="1" dirty="0" smtClean="0"/>
                        <a:t>Mental models of virology </a:t>
                      </a:r>
                    </a:p>
                    <a:p>
                      <a:pPr indent="-457200"/>
                      <a:r>
                        <a:rPr lang="en-US" sz="1200" i="1" dirty="0" smtClean="0"/>
                        <a:t>      in experts and novices.</a:t>
                      </a:r>
                      <a:r>
                        <a:rPr lang="en-US" sz="1200" dirty="0" smtClean="0"/>
                        <a:t> Abstract submitted to </a:t>
                      </a:r>
                    </a:p>
                    <a:p>
                      <a:pPr indent="-457200"/>
                      <a:r>
                        <a:rPr lang="en-US" sz="1200" dirty="0" smtClean="0"/>
                        <a:t>      the 32nd Conference of the Cognitive Science </a:t>
                      </a:r>
                    </a:p>
                    <a:p>
                      <a:pPr indent="-457200"/>
                      <a:r>
                        <a:rPr lang="en-US" sz="1200" dirty="0" smtClean="0"/>
                        <a:t>      Society. Portland, OR.</a:t>
                      </a:r>
                    </a:p>
                    <a:p>
                      <a:pPr indent="-457200"/>
                      <a:r>
                        <a:rPr lang="en-US" sz="1200" dirty="0" err="1" smtClean="0"/>
                        <a:t>Jee</a:t>
                      </a:r>
                      <a:r>
                        <a:rPr lang="en-US" sz="1200" dirty="0" smtClean="0"/>
                        <a:t>, B. D., </a:t>
                      </a:r>
                      <a:r>
                        <a:rPr lang="en-US" sz="1200" dirty="0" err="1" smtClean="0"/>
                        <a:t>Uttal</a:t>
                      </a:r>
                      <a:r>
                        <a:rPr lang="en-US" sz="1200" dirty="0" smtClean="0"/>
                        <a:t>, D. H., Spiegel, A., &amp; Diamond, J. </a:t>
                      </a:r>
                    </a:p>
                    <a:p>
                      <a:pPr indent="-457200"/>
                      <a:r>
                        <a:rPr lang="en-US" sz="1200" dirty="0" smtClean="0"/>
                        <a:t>      (2010, May). </a:t>
                      </a:r>
                      <a:r>
                        <a:rPr lang="en-US" sz="1200" i="1" dirty="0" smtClean="0"/>
                        <a:t>Understanding the </a:t>
                      </a:r>
                    </a:p>
                    <a:p>
                      <a:pPr indent="-457200"/>
                      <a:r>
                        <a:rPr lang="en-US" sz="1200" i="1" dirty="0" smtClean="0"/>
                        <a:t>      microbiological world: People's beliefs and </a:t>
                      </a:r>
                    </a:p>
                    <a:p>
                      <a:pPr indent="-457200"/>
                      <a:r>
                        <a:rPr lang="en-US" sz="1200" i="1" dirty="0" smtClean="0"/>
                        <a:t>      reasoning about viruses</a:t>
                      </a:r>
                      <a:r>
                        <a:rPr lang="en-US" sz="1200" dirty="0" smtClean="0"/>
                        <a:t>. Paper to be </a:t>
                      </a:r>
                    </a:p>
                    <a:p>
                      <a:pPr indent="-457200"/>
                      <a:r>
                        <a:rPr lang="en-US" sz="1200" dirty="0" smtClean="0"/>
                        <a:t>      presented at Annual Meeting of the </a:t>
                      </a:r>
                    </a:p>
                    <a:p>
                      <a:pPr indent="-457200"/>
                      <a:r>
                        <a:rPr lang="en-US" sz="1200" dirty="0" smtClean="0"/>
                        <a:t>      Midwestern Psychological Association. </a:t>
                      </a:r>
                    </a:p>
                    <a:p>
                      <a:pPr indent="-457200"/>
                      <a:r>
                        <a:rPr lang="en-US" sz="1200" dirty="0" smtClean="0"/>
                        <a:t>      Chicago, IL. </a:t>
                      </a:r>
                    </a:p>
                    <a:p>
                      <a:pPr indent="-457200"/>
                      <a:r>
                        <a:rPr lang="en-US" sz="1200" dirty="0" err="1" smtClean="0"/>
                        <a:t>Jee</a:t>
                      </a:r>
                      <a:r>
                        <a:rPr lang="en-US" sz="1200" dirty="0" smtClean="0"/>
                        <a:t>, B. D., </a:t>
                      </a:r>
                      <a:r>
                        <a:rPr lang="en-US" sz="1200" dirty="0" err="1" smtClean="0"/>
                        <a:t>Uttal</a:t>
                      </a:r>
                      <a:r>
                        <a:rPr lang="en-US" sz="1200" dirty="0" smtClean="0"/>
                        <a:t>, D.H., Spiegel, A. &amp; Diamond, J. </a:t>
                      </a:r>
                    </a:p>
                    <a:p>
                      <a:pPr indent="-457200"/>
                      <a:r>
                        <a:rPr lang="en-US" sz="1200" dirty="0" smtClean="0"/>
                        <a:t>      (2009) Students and Teachers' Mental Models </a:t>
                      </a:r>
                    </a:p>
                    <a:p>
                      <a:pPr indent="-457200"/>
                      <a:r>
                        <a:rPr lang="en-US" sz="1200" dirty="0" smtClean="0"/>
                        <a:t>      of Viruses. </a:t>
                      </a:r>
                      <a:r>
                        <a:rPr lang="en-US" sz="1200" i="1" dirty="0" smtClean="0"/>
                        <a:t>Society for Research in Child </a:t>
                      </a:r>
                    </a:p>
                    <a:p>
                      <a:pPr indent="-457200"/>
                      <a:r>
                        <a:rPr lang="en-US" sz="1200" i="1" dirty="0" smtClean="0"/>
                        <a:t>      Development</a:t>
                      </a:r>
                      <a:r>
                        <a:rPr lang="en-US" sz="1200" dirty="0" smtClean="0"/>
                        <a:t>, San Antonio, TX. October 16, </a:t>
                      </a:r>
                    </a:p>
                    <a:p>
                      <a:pPr indent="-457200"/>
                      <a:r>
                        <a:rPr lang="en-US" sz="1200" dirty="0" smtClean="0"/>
                        <a:t>      2009. </a:t>
                      </a:r>
                    </a:p>
                    <a:p>
                      <a:pPr indent="-457200"/>
                      <a:r>
                        <a:rPr lang="en-US" sz="1200" dirty="0" smtClean="0"/>
                        <a:t>Manuscript</a:t>
                      </a:r>
                      <a:r>
                        <a:rPr lang="en-US" sz="1200" baseline="0" dirty="0" smtClean="0"/>
                        <a:t> submitted (Sept, 2010)</a:t>
                      </a:r>
                      <a:endParaRPr lang="en-US" sz="1200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953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During 2009 Workshop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Clinical Interviews:</a:t>
                      </a:r>
                    </a:p>
                    <a:p>
                      <a:r>
                        <a:rPr lang="en-US" dirty="0" smtClean="0"/>
                        <a:t>     13 OSMP students</a:t>
                      </a:r>
                      <a:endParaRPr 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9531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Post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2009 Workshop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Clinical Interviews: </a:t>
                      </a:r>
                    </a:p>
                    <a:p>
                      <a:pPr marL="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    </a:t>
                      </a:r>
                      <a:r>
                        <a:rPr lang="en-US" dirty="0" smtClean="0"/>
                        <a:t>16 </a:t>
                      </a:r>
                      <a:r>
                        <a:rPr lang="en-US" dirty="0" smtClean="0"/>
                        <a:t>OSMP Teachers (post)</a:t>
                      </a:r>
                    </a:p>
                    <a:p>
                      <a:pPr marL="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    4 Virology</a:t>
                      </a:r>
                      <a:r>
                        <a:rPr lang="en-US" baseline="0" dirty="0" smtClean="0"/>
                        <a:t> experts</a:t>
                      </a:r>
                    </a:p>
                    <a:p>
                      <a:pPr marL="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     9 OPS Control Teachers </a:t>
                      </a:r>
                    </a:p>
                    <a:p>
                      <a:pPr marL="0" marR="0" indent="-4572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aseline="0" dirty="0" smtClean="0"/>
                        <a:t>             (pre/post)</a:t>
                      </a:r>
                      <a:endParaRPr lang="en-US" dirty="0" smtClean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838200"/>
          </a:xfrm>
        </p:spPr>
        <p:txBody>
          <a:bodyPr>
            <a:normAutofit fontScale="90000"/>
          </a:bodyPr>
          <a:lstStyle/>
          <a:p>
            <a:r>
              <a:rPr lang="en-US" sz="5600" dirty="0" smtClean="0"/>
              <a:t>OSMP Evaluation Plan </a:t>
            </a: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524001"/>
          <a:ext cx="8229600" cy="505548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5400"/>
                <a:gridCol w="3581400"/>
                <a:gridCol w="3352800"/>
              </a:tblGrid>
              <a:tr h="366808">
                <a:tc>
                  <a:txBody>
                    <a:bodyPr/>
                    <a:lstStyle/>
                    <a:p>
                      <a:r>
                        <a:rPr lang="en-US" dirty="0" smtClean="0"/>
                        <a:t>Timeline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Data Collection &amp; Sample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Report/Publication/Use</a:t>
                      </a:r>
                      <a:endParaRPr lang="en-US" dirty="0"/>
                    </a:p>
                  </a:txBody>
                  <a:tcPr/>
                </a:tc>
              </a:tr>
              <a:tr h="7030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Pre 2009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/>
                        <a:t>Workshop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Front-end Virus Survey for Teens:</a:t>
                      </a:r>
                    </a:p>
                    <a:p>
                      <a:r>
                        <a:rPr lang="en-US" baseline="0" dirty="0" smtClean="0"/>
                        <a:t>     126 8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&amp; 10</a:t>
                      </a:r>
                      <a:r>
                        <a:rPr lang="en-US" baseline="30000" dirty="0" smtClean="0"/>
                        <a:t>th</a:t>
                      </a:r>
                      <a:r>
                        <a:rPr lang="en-US" baseline="0" dirty="0" smtClean="0"/>
                        <a:t> graders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World of Viruses Front-end</a:t>
                      </a:r>
                      <a:r>
                        <a:rPr lang="en-US" baseline="0" dirty="0" smtClean="0"/>
                        <a:t> Teen Survey Report: (Apr, 2009)</a:t>
                      </a:r>
                      <a:endParaRPr lang="en-US" dirty="0"/>
                    </a:p>
                  </a:txBody>
                  <a:tcPr/>
                </a:tc>
              </a:tr>
              <a:tr h="68776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Survey of media experience:</a:t>
                      </a:r>
                      <a:r>
                        <a:rPr lang="en-US" baseline="0" dirty="0" smtClean="0"/>
                        <a:t>  </a:t>
                      </a:r>
                    </a:p>
                    <a:p>
                      <a:r>
                        <a:rPr lang="en-US" baseline="0" dirty="0" smtClean="0"/>
                        <a:t>     18</a:t>
                      </a:r>
                      <a:r>
                        <a:rPr lang="en-US" dirty="0" smtClean="0"/>
                        <a:t> OSMP Teachers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Feedback</a:t>
                      </a:r>
                      <a:r>
                        <a:rPr lang="en-US" baseline="0" dirty="0" smtClean="0"/>
                        <a:t> to OSMP management team (May, 2009)</a:t>
                      </a:r>
                      <a:endParaRPr lang="en-US" dirty="0"/>
                    </a:p>
                  </a:txBody>
                  <a:tcPr/>
                </a:tc>
              </a:tr>
              <a:tr h="119212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During 2009 Workshop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Written and verbal feedback</a:t>
                      </a:r>
                      <a:r>
                        <a:rPr lang="en-US" baseline="0" dirty="0" smtClean="0"/>
                        <a:t> on workshop experiences:</a:t>
                      </a:r>
                    </a:p>
                    <a:p>
                      <a:r>
                        <a:rPr lang="en-US" baseline="0" dirty="0" smtClean="0"/>
                        <a:t>     16 OSMP Teachers</a:t>
                      </a:r>
                    </a:p>
                    <a:p>
                      <a:r>
                        <a:rPr lang="en-US" baseline="0" dirty="0" smtClean="0"/>
                        <a:t>     15 OSMP Students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OSMP 2009 Workshop Evaluation Summary Report (April, 2010)</a:t>
                      </a:r>
                      <a:endParaRPr lang="en-US" dirty="0"/>
                    </a:p>
                  </a:txBody>
                  <a:tcPr/>
                </a:tc>
              </a:tr>
              <a:tr h="116505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Post 2009 Workshop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aseline="0" dirty="0" smtClean="0"/>
                        <a:t>Follow-up survey on classroom impact of OSMP Workshop:</a:t>
                      </a:r>
                    </a:p>
                    <a:p>
                      <a:r>
                        <a:rPr lang="en-US" baseline="0" dirty="0" smtClean="0"/>
                        <a:t>     13 OSMP Teachers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2009 Workshop Follow-up Report: Teachers' Plans and Activities Using New Science Media Skills</a:t>
                      </a:r>
                      <a:r>
                        <a:rPr kumimoji="0" lang="en-US" sz="18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(Nov, 2009)</a:t>
                      </a:r>
                      <a:endParaRPr lang="en-US" b="0" dirty="0"/>
                    </a:p>
                  </a:txBody>
                  <a:tcPr/>
                </a:tc>
              </a:tr>
              <a:tr h="917020">
                <a:tc>
                  <a:txBody>
                    <a:bodyPr/>
                    <a:lstStyle/>
                    <a:p>
                      <a:r>
                        <a:rPr lang="en-US" dirty="0" smtClean="0"/>
                        <a:t>Pre/during</a:t>
                      </a:r>
                      <a:r>
                        <a:rPr lang="en-US" baseline="0" dirty="0" smtClean="0"/>
                        <a:t> 2010 Workshop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One-year</a:t>
                      </a:r>
                      <a:r>
                        <a:rPr lang="en-US" baseline="0" dirty="0" smtClean="0"/>
                        <a:t> follow-up TBD</a:t>
                      </a:r>
                      <a:endParaRPr lang="en-US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Final OSMP Evaluation Report (includes all previous eval</a:t>
                      </a:r>
                      <a:r>
                        <a:rPr lang="en-US" baseline="0" dirty="0" smtClean="0"/>
                        <a:t>uation reports) </a:t>
                      </a:r>
                      <a:r>
                        <a:rPr lang="en-US" dirty="0" smtClean="0"/>
                        <a:t>(Sept, 2010)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397</Words>
  <Application>Microsoft Office PowerPoint</Application>
  <PresentationFormat>On-screen Show (4:3)</PresentationFormat>
  <Paragraphs>67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OSMP Research and Evaluation</vt:lpstr>
      <vt:lpstr>OSMP Research Plan</vt:lpstr>
      <vt:lpstr>OSMP Evaluation Plan 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OSMP Research and Evaluation</dc:title>
  <dc:creator> </dc:creator>
  <cp:lastModifiedBy> </cp:lastModifiedBy>
  <cp:revision>1</cp:revision>
  <dcterms:created xsi:type="dcterms:W3CDTF">2010-03-31T18:51:58Z</dcterms:created>
  <dcterms:modified xsi:type="dcterms:W3CDTF">2010-03-31T18:55:21Z</dcterms:modified>
</cp:coreProperties>
</file>